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22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3" r:id="rId68"/>
    <p:sldId id="324" r:id="rId69"/>
    <p:sldId id="321" r:id="rId70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080" y="-112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</a:t>
            </a:r>
            <a:r>
              <a:rPr dirty="0" smtClean="0"/>
              <a:t>201</a:t>
            </a:r>
            <a:r>
              <a:rPr lang="en-US" dirty="0" smtClean="0"/>
              <a:t>8</a:t>
            </a:r>
            <a:r>
              <a:rPr dirty="0" smtClean="0"/>
              <a:t>  </a:t>
            </a:r>
            <a:r>
              <a:rPr dirty="0"/>
              <a:t>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autoplay-considerations" TargetMode="External"/><Relationship Id="rId3" Type="http://schemas.openxmlformats.org/officeDocument/2006/relationships/hyperlink" Target="https://support.brightcove.com/brightcove-player-sample-autoplay-unmute-button-iossafarichrom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4" Type="http://schemas.openxmlformats.org/officeDocument/2006/relationships/hyperlink" Target="https://support.brightcove.com/player-catalog%23getSearch_metho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brightcove-player-sample-disable-forward-scrubbing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70" y="3461005"/>
            <a:ext cx="10127087" cy="5298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JavaScript Code Dilemm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JavaScript Code Dilemma</a:t>
            </a:r>
          </a:p>
        </p:txBody>
      </p:sp>
      <p:sp>
        <p:nvSpPr>
          <p:cNvPr id="473" name="Purpose of this session is to teach Brightcove Player API cod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Purpose of this session is to teach Brightcove Player API code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Decided it is not appropriate to suggest too many best practices in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Good pattern to use is a basic version of the </a:t>
            </a:r>
            <a:r>
              <a:rPr>
                <a:solidFill>
                  <a:srgbClr val="FF0000"/>
                </a:solidFill>
              </a:rPr>
              <a:t>Module</a:t>
            </a:r>
            <a:r>
              <a:t> pattern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Keeps variables out of the global name space to avoid collisions with other scripts used in the page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 variable initialized at the top to make it easier to find them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Allows you to have both public and private data/functions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Used in numerous document solutions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4434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videojs("video").</a:t>
            </a:r>
            <a:r>
              <a:rPr>
                <a:solidFill>
                  <a:srgbClr val="FF0000"/>
                </a:solidFill>
              </a:rPr>
              <a:t>ready</a:t>
            </a:r>
            <a:r>
              <a:t>(function(){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var myPlayer = this;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otherComponent.</a:t>
            </a:r>
            <a:r>
              <a:rPr>
                <a:solidFill>
                  <a:srgbClr val="FF0000"/>
                </a:solidFill>
              </a:rPr>
              <a:t>on</a:t>
            </a:r>
            <a:r>
              <a:t>("</a:t>
            </a:r>
            <a:r>
              <a:rPr>
                <a:solidFill>
                  <a:srgbClr val="FF0000"/>
                </a:solidFill>
              </a:rPr>
              <a:t>play</a:t>
            </a:r>
            <a:r>
              <a:t>", function(){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4" name="Anonymous Function – function definition is the argument of the callback function…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Anonymous Function – function definition is the argument of the callback function</a:t>
            </a:r>
          </a:p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function(videoDTO)</a:t>
            </a:r>
            <a:r>
              <a:t>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document.getElementById("displayName").innerHTML = videoDTO.displayName;	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98" name="Function Declar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Declaration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02" name="Function Express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Expression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var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 = function(videoDTO)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t>Create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block</a:t>
            </a:r>
          </a:p>
          <a:p>
            <a:pPr marL="668654" indent="-668654">
              <a:buFontTx/>
              <a:buAutoNum type="arabicPeriod"/>
            </a:pPr>
            <a:r>
              <a:t>Use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>
                <a:solidFill>
                  <a:srgbClr val="7188CC"/>
                </a:solidFill>
              </a:rPr>
              <a:t> </a:t>
            </a:r>
            <a:r>
              <a:t>method</a:t>
            </a:r>
          </a:p>
          <a:p>
            <a:pPr marL="668654" indent="-668654">
              <a:buFontTx/>
              <a:buAutoNum type="arabicPeriod"/>
            </a:pPr>
            <a:r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videojs("myPlayerID").ready(function(){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myPlayer.play();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you should use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>
                <a:solidFill>
                  <a:srgbClr val="0000FF"/>
                </a:solidFill>
              </a:rPr>
              <a:t> </a:t>
            </a:r>
            <a:r>
              <a:t>event to initialize the player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videojs("myPlayerID").on('loadedmetadata',function(){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		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		myPlayer.play();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**Most likely NOT necessary to do this as you could use </a:t>
            </a:r>
            <a:r>
              <a:rPr>
                <a:solidFill>
                  <a:srgbClr val="0000FF"/>
                </a:solidFill>
              </a:rPr>
              <a:t>autoplay</a:t>
            </a:r>
            <a:r>
              <a:t> to immediately play video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**The need to use the event for player initialization is browser dependent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 falling back to Flash automatically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 for </a:t>
            </a:r>
            <a:r>
              <a:rPr lang="en-US" dirty="0" err="1" smtClean="0"/>
              <a:t>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Document</a:t>
            </a:r>
          </a:p>
          <a:p>
            <a:pPr lvl="1"/>
            <a:r>
              <a:rPr lang="en-US" dirty="0" err="1"/>
              <a:t>Autoplay</a:t>
            </a:r>
            <a:r>
              <a:rPr lang="en-US" dirty="0"/>
              <a:t>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</a:t>
            </a:r>
            <a:r>
              <a:rPr lang="en-US" dirty="0" smtClean="0">
                <a:hlinkClick r:id="rId2"/>
              </a:rPr>
              <a:t>considerations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“solution”</a:t>
            </a:r>
            <a:endParaRPr lang="en-US" dirty="0"/>
          </a:p>
          <a:p>
            <a:pPr lvl="1"/>
            <a:r>
              <a:rPr lang="en-US" dirty="0"/>
              <a:t>Brightcove Player Sample: </a:t>
            </a:r>
            <a:r>
              <a:rPr lang="en-US" dirty="0" err="1"/>
              <a:t>Autoplay</a:t>
            </a:r>
            <a:r>
              <a:rPr lang="en-US" dirty="0"/>
              <a:t> with Unmute Button for </a:t>
            </a:r>
            <a:r>
              <a:rPr lang="en-US" dirty="0" err="1"/>
              <a:t>iOS</a:t>
            </a:r>
            <a:r>
              <a:rPr lang="en-US" dirty="0"/>
              <a:t>/Safari/</a:t>
            </a:r>
            <a:r>
              <a:rPr lang="en-US" dirty="0" smtClean="0"/>
              <a:t>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</a:t>
            </a:r>
            <a:r>
              <a:rPr lang="en-US" dirty="0" smtClean="0">
                <a:hlinkClick r:id="rId3"/>
              </a:rPr>
              <a:t>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</a:t>
            </a:r>
            <a:r>
              <a:rPr dirty="0" smtClean="0"/>
              <a:t>media</a:t>
            </a:r>
            <a:r>
              <a:rPr lang="en-US" dirty="0" smtClean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 smtClean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>
                <a:solidFill>
                  <a:srgbClr val="0000FF"/>
                </a:solidFill>
              </a:rPr>
              <a:t> </a:t>
            </a:r>
            <a:r>
              <a:t>property is an object which contains information on the current media in the player</a:t>
            </a:r>
          </a:p>
          <a:p>
            <a:endParaRPr/>
          </a:p>
          <a:p>
            <a:r>
              <a:t>The property is created and populated after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t> event is dispatched</a:t>
            </a:r>
          </a:p>
          <a:p>
            <a:endParaRPr/>
          </a:p>
          <a:p>
            <a:r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iframe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Advantages of iframe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7" name="Body"/>
          <p:cNvSpPr txBox="1">
            <a:spLocks noGrp="1"/>
          </p:cNvSpPr>
          <p:nvPr>
            <p:ph type="body" idx="1"/>
          </p:nvPr>
        </p:nvSpPr>
        <p:spPr>
          <a:xfrm>
            <a:off x="5032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endParaRPr/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2" y="1566296"/>
            <a:ext cx="11068447" cy="79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284816"/>
          </a:xfrm>
          <a:prstGeom prst="rect">
            <a:avLst/>
          </a:prstGeom>
        </p:spPr>
        <p:txBody>
          <a:bodyPr/>
          <a:lstStyle/>
          <a:p>
            <a:pPr marL="249974" indent="-249974" defTabSz="626221">
              <a:spcBef>
                <a:spcPts val="400"/>
              </a:spcBef>
              <a:defRPr sz="2916"/>
            </a:pPr>
            <a:r>
              <a:t>Brightcove has released, and continues to release, plugins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360 Video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 Only Plugin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FreeWheel (beta)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IMA3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OnceUX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Custom Endscreens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Errors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Overlay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DRM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HLS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Live DVRUX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Playlist UI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Quality Selection 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Social Media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One of three ways to use a plugin</a:t>
            </a:r>
          </a:p>
          <a:p>
            <a:endParaRPr/>
          </a:p>
          <a:p>
            <a:r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Playlists</a:t>
            </a:r>
          </a:p>
        </p:txBody>
      </p:sp>
      <p:sp>
        <p:nvSpPr>
          <p:cNvPr id="636" name="Use Case: Allow users to select a video to watch from a playlist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Allow users to select a video to watch from a playlist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t>Introducing the Course</a:t>
            </a:r>
          </a:p>
          <a:p>
            <a:pPr marL="342900" indent="-342900"/>
            <a:r>
              <a:t>Setting Up to Develop with Brightcove Player</a:t>
            </a:r>
          </a:p>
          <a:p>
            <a:pPr marL="342900" indent="-342900"/>
            <a:r>
              <a:t>Using JavaScript with Brightcove Player</a:t>
            </a:r>
          </a:p>
          <a:p>
            <a:pPr marL="342900" indent="-342900"/>
            <a:r>
              <a:t>Getting Started with Brightcove Player Development</a:t>
            </a:r>
          </a:p>
          <a:p>
            <a:pPr marL="342900" indent="-342900"/>
            <a:r>
              <a:t>Task1: Using the API to Play a Video </a:t>
            </a:r>
          </a:p>
          <a:p>
            <a:pPr marL="342900" indent="-342900"/>
            <a:r>
              <a:t>Using the Player Catalog</a:t>
            </a:r>
          </a:p>
          <a:p>
            <a:pPr marL="342900" indent="-342900"/>
            <a:r>
              <a:t>Task 2: Dynamically Loading and Playing a Video</a:t>
            </a:r>
          </a:p>
          <a:p>
            <a:pPr marL="342900" indent="-342900"/>
            <a:r>
              <a:t>Using the mediainfo Property</a:t>
            </a:r>
          </a:p>
          <a:p>
            <a:pPr marL="342900" indent="-342900"/>
            <a:r>
              <a:t>Task 3: Displaying Video Information in the HTML Page</a:t>
            </a:r>
          </a:p>
          <a:p>
            <a:pPr marL="342900" indent="-342900"/>
            <a:r>
              <a:t>Using the iframe Player Implementation</a:t>
            </a:r>
          </a:p>
          <a:p>
            <a:pPr marL="342900" indent="-342900"/>
            <a:r>
              <a:t>Task 4: Changing the Video in an iframe Player Implementat</a:t>
            </a:r>
            <a:r>
              <a:rPr sz="400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ylis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Playlists</a:t>
            </a:r>
          </a:p>
        </p:txBody>
      </p:sp>
      <p:sp>
        <p:nvSpPr>
          <p:cNvPr id="639" name="Create playlists in Studio's Media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Create playlists in Studio's </a:t>
            </a:r>
            <a:r>
              <a:rPr b="1"/>
              <a:t>Media</a:t>
            </a:r>
            <a:r>
              <a:t> module</a:t>
            </a:r>
          </a:p>
          <a:p>
            <a:r>
              <a:t>Default playlist appearance</a:t>
            </a:r>
          </a:p>
        </p:txBody>
      </p:sp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134" y="3242097"/>
            <a:ext cx="10030193" cy="5678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nable Playlists in Studi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Enable Playlists in Studio</a:t>
            </a:r>
          </a:p>
        </p:txBody>
      </p:sp>
      <p:sp>
        <p:nvSpPr>
          <p:cNvPr id="644" name="Players module &gt; Settings section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Players</a:t>
            </a:r>
            <a:r>
              <a:rPr b="0"/>
              <a:t> module &gt; </a:t>
            </a:r>
            <a:r>
              <a:t>Settings</a:t>
            </a:r>
            <a:r>
              <a:rPr b="0"/>
              <a:t> section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6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9173" y="1917650"/>
            <a:ext cx="5754373" cy="7271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Associate Playlist with Enabled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Associate Playlist with Enabled Player</a:t>
            </a:r>
          </a:p>
        </p:txBody>
      </p:sp>
      <p:sp>
        <p:nvSpPr>
          <p:cNvPr id="649" name="Select playlist in Media 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Select playlist in Media </a:t>
            </a:r>
            <a:br/>
            <a:r>
              <a:t>module</a:t>
            </a:r>
          </a:p>
          <a:p>
            <a:endParaRPr/>
          </a:p>
          <a:p>
            <a:r>
              <a:t>Select an enabled player</a:t>
            </a:r>
          </a:p>
          <a:p>
            <a:endParaRPr/>
          </a:p>
          <a:p>
            <a:r>
              <a:t>Use desired code </a:t>
            </a:r>
            <a:br/>
            <a:r>
              <a:t>implementation</a:t>
            </a:r>
          </a:p>
        </p:txBody>
      </p:sp>
      <p:sp>
        <p:nvSpPr>
          <p:cNvPr id="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651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981" y="1754056"/>
            <a:ext cx="8558293" cy="716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frame Code - Responsiv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iframe Code - Responsive</a:t>
            </a:r>
          </a:p>
        </p:txBody>
      </p:sp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189064"/>
            <a:ext cx="13596947" cy="536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t>In-Page Code Needs </a:t>
            </a:r>
            <a:r>
              <a:rPr sz="3528">
                <a:solidFill>
                  <a:srgbClr val="0433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&lt;div class="vjs-playlist"&gt;&lt;/div&gt;</a:t>
            </a: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t>If using in-page code you must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Place the HTML &lt;div&gt; where you want the playlist to appear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t>Must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vjs-playlist</a:t>
            </a:r>
            <a:r>
              <a:t> as class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t>Also MUST style the player and playlist</a:t>
            </a:r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Advanced (In-Page Embed) Code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Advanced (In-Page Embed) Code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50" y="1365250"/>
            <a:ext cx="12500941" cy="8200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ask 7: Display a Playlis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Task 7: Display a Playlist</a:t>
            </a:r>
            <a:br/>
            <a:endParaRPr/>
          </a:p>
        </p:txBody>
      </p:sp>
      <p:sp>
        <p:nvSpPr>
          <p:cNvPr id="666" name="Task 7 CodePen: http://codepen.io/team/bcls/pen/oxpaaO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7 CodePen: http://codepen.io/team/bcls/pen/oxpaaO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Power Without (Much) Coding Pain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 smtClean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Video.js</a:t>
            </a:r>
            <a:r>
              <a:rPr lang="en-US" dirty="0"/>
              <a:t> </a:t>
            </a:r>
            <a:r>
              <a:rPr lang="en-US" dirty="0" smtClean="0"/>
              <a:t>Middleware</a:t>
            </a:r>
          </a:p>
          <a:p>
            <a:pPr lvl="1"/>
            <a:r>
              <a:rPr lang="en-US" sz="3200" dirty="0"/>
              <a:t>Brightcove Player Sample: Disable Forward </a:t>
            </a:r>
            <a:r>
              <a:rPr lang="en-US" sz="3200" dirty="0" smtClean="0"/>
              <a:t>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</a:t>
            </a:r>
            <a:r>
              <a:rPr lang="en-US" sz="3200" dirty="0" smtClean="0">
                <a:hlinkClick r:id="rId2"/>
              </a:rPr>
              <a:t>scrubbing</a:t>
            </a:r>
            <a:endParaRPr lang="en-US" sz="3200" dirty="0" smtClean="0"/>
          </a:p>
          <a:p>
            <a:pPr lvl="1"/>
            <a:r>
              <a:rPr lang="en-US" sz="3200" dirty="0"/>
              <a:t>Brightcove Player Sample: Playback Rate Adjuster</a:t>
            </a:r>
            <a:endParaRPr lang="en-US" sz="3200" dirty="0" smtClean="0"/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</a:t>
            </a:r>
            <a:r>
              <a:rPr lang="en-US" sz="3200" dirty="0" smtClean="0">
                <a:hlinkClick r:id="rId3"/>
              </a:rPr>
              <a:t>adjuster</a:t>
            </a:r>
            <a:endParaRPr lang="en-US" sz="32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Catalog’s search methods</a:t>
            </a:r>
          </a:p>
          <a:p>
            <a:pPr lvl="2"/>
            <a:r>
              <a:rPr lang="en-US" sz="3200" dirty="0"/>
              <a:t>Player </a:t>
            </a:r>
            <a:r>
              <a:rPr lang="en-US" sz="3200" dirty="0" smtClean="0"/>
              <a:t>Catalog</a:t>
            </a:r>
          </a:p>
          <a:p>
            <a:pPr lvl="2"/>
            <a:r>
              <a:rPr lang="en-US" sz="3200" dirty="0">
                <a:hlinkClick r:id="rId4"/>
              </a:rPr>
              <a:t>https://</a:t>
            </a:r>
            <a:r>
              <a:rPr lang="en-US" sz="3200" dirty="0" err="1">
                <a:hlinkClick r:id="rId4"/>
              </a:rPr>
              <a:t>support.brightcove.com</a:t>
            </a:r>
            <a:r>
              <a:rPr lang="en-US" sz="3200" dirty="0">
                <a:hlinkClick r:id="rId4"/>
              </a:rPr>
              <a:t>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t>Adding a Brightcove Plugin to a Player</a:t>
            </a:r>
          </a:p>
          <a:p>
            <a:pPr marL="342900" indent="-342900"/>
            <a:r>
              <a:t>Task5: Adding the Overlay Plugin to a Player</a:t>
            </a:r>
            <a:endParaRPr>
              <a:solidFill>
                <a:srgbClr val="FF0000"/>
              </a:solidFill>
            </a:endParaRPr>
          </a:p>
          <a:p>
            <a:pPr marL="342900" indent="-342900"/>
            <a:r>
              <a:t>Task 6: Using the IMA Plugin to Play VAST Ads</a:t>
            </a:r>
          </a:p>
          <a:p>
            <a:pPr marL="342900" indent="-342900"/>
            <a:r>
              <a:t>Using Playlists</a:t>
            </a:r>
          </a:p>
          <a:p>
            <a:pPr marL="342900" indent="-342900"/>
            <a:r>
              <a:t>Task 7: Associate a Playlist with a Player</a:t>
            </a:r>
          </a:p>
          <a:p>
            <a:pPr marL="342900" indent="-342900"/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2451</Words>
  <Application>Microsoft Macintosh PowerPoint</Application>
  <PresentationFormat>Custom</PresentationFormat>
  <Paragraphs>424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Quick Review Poll</vt:lpstr>
      <vt:lpstr>Using JavaScript with Brightcove Player</vt:lpstr>
      <vt:lpstr>JavaScript Code Dilemma</vt:lpstr>
      <vt:lpstr>API Is Event Driven</vt:lpstr>
      <vt:lpstr>Callback Functions</vt:lpstr>
      <vt:lpstr>Callback Function Implementations</vt:lpstr>
      <vt:lpstr>Callback Function Implementations</vt:lpstr>
      <vt:lpstr>Callback Function Implementations (cont)</vt:lpstr>
      <vt:lpstr>Callback Function Implementations (cont)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Quick Review Poll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Using Playlists</vt:lpstr>
      <vt:lpstr>Playlists</vt:lpstr>
      <vt:lpstr>Enable Playlists in Studio</vt:lpstr>
      <vt:lpstr>Associate Playlist with Enabled Player</vt:lpstr>
      <vt:lpstr>iframe Code - Responsive</vt:lpstr>
      <vt:lpstr>In-Page Code Needs &lt;div class="vjs-playlist"&gt;&lt;/div&gt;</vt:lpstr>
      <vt:lpstr>Advanced (In-Page Embed) Code</vt:lpstr>
      <vt:lpstr>Task 7: Display a Playlist </vt:lpstr>
      <vt:lpstr>Power Without (Much) Coding Pain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9</cp:revision>
  <dcterms:modified xsi:type="dcterms:W3CDTF">2018-06-06T19:53:45Z</dcterms:modified>
</cp:coreProperties>
</file>